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692" r:id="rId2"/>
    <p:sldId id="794" r:id="rId3"/>
    <p:sldId id="795" r:id="rId4"/>
    <p:sldId id="792" r:id="rId5"/>
    <p:sldId id="796" r:id="rId6"/>
    <p:sldId id="798" r:id="rId7"/>
    <p:sldId id="799" r:id="rId8"/>
    <p:sldId id="800" r:id="rId9"/>
    <p:sldId id="801" r:id="rId10"/>
    <p:sldId id="802" r:id="rId11"/>
    <p:sldId id="805" r:id="rId12"/>
    <p:sldId id="793" r:id="rId13"/>
    <p:sldId id="803" r:id="rId14"/>
    <p:sldId id="80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4" autoAdjust="0"/>
    <p:restoredTop sz="95062" autoAdjust="0"/>
  </p:normalViewPr>
  <p:slideViewPr>
    <p:cSldViewPr snapToObjects="1">
      <p:cViewPr varScale="1">
        <p:scale>
          <a:sx n="106" d="100"/>
          <a:sy n="106" d="100"/>
        </p:scale>
        <p:origin x="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A048-E87D-0E4E-B369-0A21099E15F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888E6-5169-A944-A822-AA19C7F23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8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12B4A-666D-7F49-B256-E2E4FB443B75}" type="datetimeFigureOut">
              <a:rPr lang="en-US" smtClean="0"/>
              <a:pPr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00D0-E772-484E-83FF-C4E20F9EF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00D0-E772-484E-83FF-C4E20F9EF7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C963-1F71-4245-A6D7-6F761E34569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6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53" y="5410200"/>
            <a:ext cx="883893" cy="12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DFD045-BD91-3644-9932-3D51B0355693}" type="datetime1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C2842E-616E-C24E-A840-54B38F3D75DE}" type="datetime1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24964"/>
            <a:ext cx="274293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2C6FDE-5DFB-F44C-82DA-8FDF1FA806D4}" type="datetime1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F9C2568-EF8E-D540-8604-3421E7A740FD}" type="datetime1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25205A-BA5E-EB41-BC56-713F424C3C92}" type="datetime1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0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1E1900-FB1B-7745-9974-13444959C486}" type="datetime1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2F334-026A-7149-AA30-5BB33658A6F6}" type="datetime1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E96672-3045-1D47-95CB-B498F2121498}" type="datetime1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098F7-61D0-C140-9CB2-563FB09B4A77}" type="datetime1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2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574" y="1702351"/>
            <a:ext cx="6437026" cy="1802849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Class 3.2:</a:t>
            </a:r>
            <a:r>
              <a:rPr lang="en-US" sz="4000" dirty="0"/>
              <a:t> Virtual bidding </a:t>
            </a:r>
            <a:r>
              <a:rPr lang="en-US" sz="4000"/>
              <a:t>in wholesale electricity </a:t>
            </a:r>
            <a:r>
              <a:rPr lang="en-US" sz="4000" dirty="0"/>
              <a:t>markets</a:t>
            </a:r>
            <a:endParaRPr lang="en-US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1E4EDB-E8D8-424B-B599-42B40B753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74" y="3505200"/>
            <a:ext cx="6208426" cy="22098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S. Bose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Electrical and Computer Engineering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University of Illinois at Urbana Champaign</a:t>
            </a:r>
          </a:p>
          <a:p>
            <a:pPr algn="l"/>
            <a:endParaRPr lang="en-US" sz="2200" dirty="0"/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ECE 398 BD: Making sense of big data.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Fall 2018.</a:t>
            </a:r>
          </a:p>
        </p:txBody>
      </p:sp>
    </p:spTree>
    <p:extLst>
      <p:ext uri="{BB962C8B-B14F-4D97-AF65-F5344CB8AC3E}">
        <p14:creationId xmlns:p14="http://schemas.microsoft.com/office/powerpoint/2010/main" val="162428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29200"/>
            <a:ext cx="203200" cy="33020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56" name="Freeform 55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59" name="Freeform 58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62" name="Right Arrow 61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8419" y="5103990"/>
            <a:ext cx="294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is not operational</a:t>
            </a:r>
          </a:p>
          <a:p>
            <a:r>
              <a:rPr lang="en-US" dirty="0"/>
              <a:t>or withholds generation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55048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1937980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1939568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227950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2283262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2280086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26856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3056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80086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83263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57702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911670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274638"/>
            <a:ext cx="6705600" cy="694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Locational marginal pricing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91F98-7294-A143-8496-83E796FD6DF2}"/>
              </a:ext>
            </a:extLst>
          </p:cNvPr>
          <p:cNvGrpSpPr/>
          <p:nvPr/>
        </p:nvGrpSpPr>
        <p:grpSpPr>
          <a:xfrm>
            <a:off x="381000" y="1601350"/>
            <a:ext cx="1253314" cy="1628668"/>
            <a:chOff x="1853048" y="1601350"/>
            <a:chExt cx="1253314" cy="1628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9C5DD8-B760-7D47-ABF3-8A13751711CF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C67AA16-F8A2-7A41-8905-9E0B12B73283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6B8B1363-D25A-A842-8FEE-B3D79BD6E930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EC58799-6F4D-9140-A4F8-46F748F93265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6FF9DC2A-372F-6E4E-81AD-C9E2D28ACEB2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4DB61B-1C0F-114D-A4EC-293E1CE48DAA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9A8BE33-086B-FC4C-BED7-E741546ADFC4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8EEB5078-415D-C844-B24B-B9E52EEDBAFF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6A4C153F-139B-4143-9775-56EB10103BF7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FCF3B11-BB27-5D42-869E-D600A31FEB61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55D8795F-76F0-D346-A658-A77258133F0E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C1C6C513-EBBE-E04E-8E58-5787F65BE6E2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4418FAE-3181-BE43-AE91-99886609D275}"/>
              </a:ext>
            </a:extLst>
          </p:cNvPr>
          <p:cNvGrpSpPr/>
          <p:nvPr/>
        </p:nvGrpSpPr>
        <p:grpSpPr>
          <a:xfrm>
            <a:off x="400740" y="4954694"/>
            <a:ext cx="1253314" cy="1628668"/>
            <a:chOff x="1853048" y="1601350"/>
            <a:chExt cx="1253314" cy="162866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22F1131-83BB-0949-96F4-CF5630E15896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1BDE839-14DB-B747-AD51-15C4C4EE5800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2A11D9C-1E07-9A43-902A-73445BBA7598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0DC6FCFD-6B1B-D942-81A6-931C754EB22A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2460171-26B0-AA48-AF0F-17CAA3EAB7A4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BB9A4EF-CE59-994D-8511-5CBA41F53E71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5920F5F-AE54-C847-BEFC-A195DAF89B76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6524FD2D-2F24-5A46-B785-BC0A657B97F3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10F22DED-3C2B-084B-880D-96BE549C436E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432157-E05B-A441-9B30-7BAA84E51FA1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0549B1DF-7DCF-BC49-8470-7B89C31DE649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460D91DE-9925-3A4A-BD8E-B7E64359467E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883E7A0-B9E8-D344-9414-03D58CCF888C}"/>
              </a:ext>
            </a:extLst>
          </p:cNvPr>
          <p:cNvGrpSpPr/>
          <p:nvPr/>
        </p:nvGrpSpPr>
        <p:grpSpPr>
          <a:xfrm>
            <a:off x="4570547" y="4406447"/>
            <a:ext cx="1253314" cy="1628668"/>
            <a:chOff x="1853048" y="1601350"/>
            <a:chExt cx="1253314" cy="162866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D499C5E-A75B-B745-A014-CD22F8CE212D}"/>
                </a:ext>
              </a:extLst>
            </p:cNvPr>
            <p:cNvGrpSpPr/>
            <p:nvPr/>
          </p:nvGrpSpPr>
          <p:grpSpPr>
            <a:xfrm>
              <a:off x="1872788" y="1601350"/>
              <a:ext cx="1076684" cy="685785"/>
              <a:chOff x="-1809154" y="1214337"/>
              <a:chExt cx="6458988" cy="391792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5782CE0-2F14-DA43-B22C-F0E875495292}"/>
                  </a:ext>
                </a:extLst>
              </p:cNvPr>
              <p:cNvGrpSpPr/>
              <p:nvPr/>
            </p:nvGrpSpPr>
            <p:grpSpPr>
              <a:xfrm>
                <a:off x="-1809154" y="1214337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45FAA89-0AAC-B846-B503-250CA68F92C6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29A67E26-610C-6649-B631-CB331CFFBA93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0C32179-2E64-D942-A553-D28AC04D0B61}"/>
                  </a:ext>
                </a:extLst>
              </p:cNvPr>
              <p:cNvSpPr/>
              <p:nvPr/>
            </p:nvSpPr>
            <p:spPr bwMode="auto">
              <a:xfrm>
                <a:off x="-914440" y="1989917"/>
                <a:ext cx="5017548" cy="2829922"/>
              </a:xfrm>
              <a:custGeom>
                <a:avLst/>
                <a:gdLst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0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29445 w 4429496"/>
                  <a:gd name="connsiteY6" fmla="*/ 546265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41321 w 4429496"/>
                  <a:gd name="connsiteY6" fmla="*/ 55814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  <a:gd name="connsiteX0" fmla="*/ 0 w 4429496"/>
                  <a:gd name="connsiteY0" fmla="*/ 1104405 h 1104405"/>
                  <a:gd name="connsiteX1" fmla="*/ 724395 w 4429496"/>
                  <a:gd name="connsiteY1" fmla="*/ 1104405 h 1104405"/>
                  <a:gd name="connsiteX2" fmla="*/ 724395 w 4429496"/>
                  <a:gd name="connsiteY2" fmla="*/ 985652 h 1104405"/>
                  <a:gd name="connsiteX3" fmla="*/ 1573481 w 4429496"/>
                  <a:gd name="connsiteY3" fmla="*/ 985652 h 1104405"/>
                  <a:gd name="connsiteX4" fmla="*/ 1573481 w 4429496"/>
                  <a:gd name="connsiteY4" fmla="*/ 760020 h 1104405"/>
                  <a:gd name="connsiteX5" fmla="*/ 2535382 w 4429496"/>
                  <a:gd name="connsiteY5" fmla="*/ 765958 h 1104405"/>
                  <a:gd name="connsiteX6" fmla="*/ 2534971 w 4429496"/>
                  <a:gd name="connsiteY6" fmla="*/ 564490 h 1104405"/>
                  <a:gd name="connsiteX7" fmla="*/ 3544785 w 4429496"/>
                  <a:gd name="connsiteY7" fmla="*/ 552202 h 1104405"/>
                  <a:gd name="connsiteX8" fmla="*/ 3544785 w 4429496"/>
                  <a:gd name="connsiteY8" fmla="*/ 225631 h 1104405"/>
                  <a:gd name="connsiteX9" fmla="*/ 4269179 w 4429496"/>
                  <a:gd name="connsiteY9" fmla="*/ 225631 h 1104405"/>
                  <a:gd name="connsiteX10" fmla="*/ 4269179 w 4429496"/>
                  <a:gd name="connsiteY10" fmla="*/ 0 h 1104405"/>
                  <a:gd name="connsiteX11" fmla="*/ 4429496 w 4429496"/>
                  <a:gd name="connsiteY11" fmla="*/ 0 h 110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29496" h="1104405">
                    <a:moveTo>
                      <a:pt x="0" y="1104405"/>
                    </a:moveTo>
                    <a:lnTo>
                      <a:pt x="724395" y="1104405"/>
                    </a:lnTo>
                    <a:lnTo>
                      <a:pt x="724395" y="985652"/>
                    </a:lnTo>
                    <a:lnTo>
                      <a:pt x="1573481" y="985652"/>
                    </a:lnTo>
                    <a:lnTo>
                      <a:pt x="1573481" y="760020"/>
                    </a:lnTo>
                    <a:lnTo>
                      <a:pt x="2535382" y="765958"/>
                    </a:lnTo>
                    <a:lnTo>
                      <a:pt x="2534971" y="564490"/>
                    </a:lnTo>
                    <a:lnTo>
                      <a:pt x="3544785" y="552202"/>
                    </a:lnTo>
                    <a:lnTo>
                      <a:pt x="3544785" y="225631"/>
                    </a:lnTo>
                    <a:lnTo>
                      <a:pt x="4269179" y="225631"/>
                    </a:lnTo>
                    <a:lnTo>
                      <a:pt x="4269179" y="0"/>
                    </a:lnTo>
                    <a:lnTo>
                      <a:pt x="4429496" y="0"/>
                    </a:ln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2092B4F-9B62-4843-A364-CD0F25679F5A}"/>
                </a:ext>
              </a:extLst>
            </p:cNvPr>
            <p:cNvGrpSpPr/>
            <p:nvPr/>
          </p:nvGrpSpPr>
          <p:grpSpPr>
            <a:xfrm>
              <a:off x="1853048" y="2463459"/>
              <a:ext cx="1253314" cy="766559"/>
              <a:chOff x="1010286" y="2056522"/>
              <a:chExt cx="6458988" cy="3917921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03ABBC-71F7-8648-B760-5057736D9FEF}"/>
                  </a:ext>
                </a:extLst>
              </p:cNvPr>
              <p:cNvGrpSpPr/>
              <p:nvPr/>
            </p:nvGrpSpPr>
            <p:grpSpPr>
              <a:xfrm>
                <a:off x="1010286" y="2056522"/>
                <a:ext cx="6458988" cy="3917921"/>
                <a:chOff x="1753431" y="3518536"/>
                <a:chExt cx="6364493" cy="2916608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FB932A21-DBF3-9C43-8E8A-90DBF59CB708}"/>
                    </a:ext>
                  </a:extLst>
                </p:cNvPr>
                <p:cNvCxnSpPr/>
                <p:nvPr/>
              </p:nvCxnSpPr>
              <p:spPr>
                <a:xfrm>
                  <a:off x="1753431" y="6248400"/>
                  <a:ext cx="6364493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F6DC3772-5E86-8844-BFCF-1A775144C0BD}"/>
                    </a:ext>
                  </a:extLst>
                </p:cNvPr>
                <p:cNvCxnSpPr/>
                <p:nvPr/>
              </p:nvCxnSpPr>
              <p:spPr>
                <a:xfrm flipV="1">
                  <a:off x="2648665" y="3518536"/>
                  <a:ext cx="0" cy="2916608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0F15CBB-959C-C44E-81DF-68B30FB729CD}"/>
                  </a:ext>
                </a:extLst>
              </p:cNvPr>
              <p:cNvGrpSpPr/>
              <p:nvPr/>
            </p:nvGrpSpPr>
            <p:grpSpPr>
              <a:xfrm>
                <a:off x="1891239" y="3485481"/>
                <a:ext cx="4608106" cy="2018739"/>
                <a:chOff x="2588691" y="3826400"/>
                <a:chExt cx="4608106" cy="2018739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F4E046A4-D2E8-C640-A8A9-E5A59D6CBC6D}"/>
                    </a:ext>
                  </a:extLst>
                </p:cNvPr>
                <p:cNvSpPr/>
                <p:nvPr/>
              </p:nvSpPr>
              <p:spPr bwMode="auto">
                <a:xfrm flipV="1">
                  <a:off x="2588691" y="3826400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B4467B76-FFF2-A941-AA74-EB3A212E46DF}"/>
                    </a:ext>
                  </a:extLst>
                </p:cNvPr>
                <p:cNvSpPr/>
                <p:nvPr/>
              </p:nvSpPr>
              <p:spPr bwMode="auto">
                <a:xfrm flipV="1">
                  <a:off x="4853798" y="4834517"/>
                  <a:ext cx="2342999" cy="10106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D4B90C-EA89-8B42-B7A2-18E1E841EC16}"/>
              </a:ext>
            </a:extLst>
          </p:cNvPr>
          <p:cNvSpPr txBox="1"/>
          <p:nvPr/>
        </p:nvSpPr>
        <p:spPr>
          <a:xfrm>
            <a:off x="3774860" y="1221615"/>
            <a:ext cx="52167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Cleared by the Independent System Operator in a way that the demand and supply of power at the buses induce feasible power flows through the network.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E9D77-AE33-5F46-936A-7C11D9F1A3CE}"/>
              </a:ext>
            </a:extLst>
          </p:cNvPr>
          <p:cNvSpPr txBox="1"/>
          <p:nvPr/>
        </p:nvSpPr>
        <p:spPr>
          <a:xfrm>
            <a:off x="5973615" y="3657600"/>
            <a:ext cx="3198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Price at a location reflects the locational need for power at that location.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8035E3-29B0-0441-87E2-91493F43CF69}"/>
              </a:ext>
            </a:extLst>
          </p:cNvPr>
          <p:cNvGrpSpPr/>
          <p:nvPr/>
        </p:nvGrpSpPr>
        <p:grpSpPr>
          <a:xfrm>
            <a:off x="6019800" y="5450054"/>
            <a:ext cx="2044017" cy="1309298"/>
            <a:chOff x="6010654" y="5450054"/>
            <a:chExt cx="2044017" cy="13092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C09BAE-8016-7644-AB6C-C6C0F30B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6096385"/>
              <a:ext cx="1921645" cy="6629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CF74C5-3CE2-214A-985A-6E4B685F96A2}"/>
                </a:ext>
              </a:extLst>
            </p:cNvPr>
            <p:cNvSpPr txBox="1"/>
            <p:nvPr/>
          </p:nvSpPr>
          <p:spPr>
            <a:xfrm>
              <a:off x="6010654" y="5450054"/>
              <a:ext cx="204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Think about how pricing works: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0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481068"/>
            <a:ext cx="48768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Zonal electricity prices in </a:t>
            </a:r>
            <a:r>
              <a:rPr lang="en-US"/>
              <a:t>NYISO’s footprint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8" y="1524000"/>
            <a:ext cx="4043082" cy="3124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4" y="527050"/>
            <a:ext cx="2291607" cy="30162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5711" y="4684067"/>
            <a:ext cx="717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Price spread between day-ahead and real-time markets.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5711" y="5275847"/>
            <a:ext cx="8084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Q. </a:t>
            </a:r>
            <a:r>
              <a:rPr lang="en-US" sz="2800" dirty="0"/>
              <a:t>One often uses the following thumb rule: lesser the price spread, higher the market efficiency. Why?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22613" y="2507736"/>
            <a:ext cx="29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averaged over real-time prices </a:t>
            </a:r>
            <a:r>
              <a:rPr lang="en-US"/>
              <a:t>for each hour</a:t>
            </a:r>
          </a:p>
        </p:txBody>
      </p:sp>
      <p:sp>
        <p:nvSpPr>
          <p:cNvPr id="36" name="Freeform 35"/>
          <p:cNvSpPr/>
          <p:nvPr/>
        </p:nvSpPr>
        <p:spPr>
          <a:xfrm rot="8035117" flipV="1">
            <a:off x="4105413" y="3376081"/>
            <a:ext cx="1085574" cy="410637"/>
          </a:xfrm>
          <a:custGeom>
            <a:avLst/>
            <a:gdLst>
              <a:gd name="connsiteX0" fmla="*/ 76382 w 950311"/>
              <a:gd name="connsiteY0" fmla="*/ 0 h 1637506"/>
              <a:gd name="connsiteX1" fmla="*/ 76382 w 950311"/>
              <a:gd name="connsiteY1" fmla="*/ 1622986 h 1637506"/>
              <a:gd name="connsiteX2" fmla="*/ 870170 w 950311"/>
              <a:gd name="connsiteY2" fmla="*/ 793852 h 1637506"/>
              <a:gd name="connsiteX3" fmla="*/ 923090 w 950311"/>
              <a:gd name="connsiteY3" fmla="*/ 723287 h 163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11" h="1637506">
                <a:moveTo>
                  <a:pt x="76382" y="0"/>
                </a:moveTo>
                <a:cubicBezTo>
                  <a:pt x="10233" y="745338"/>
                  <a:pt x="-55916" y="1490677"/>
                  <a:pt x="76382" y="1622986"/>
                </a:cubicBezTo>
                <a:cubicBezTo>
                  <a:pt x="208680" y="1755295"/>
                  <a:pt x="729052" y="943802"/>
                  <a:pt x="870170" y="793852"/>
                </a:cubicBezTo>
                <a:cubicBezTo>
                  <a:pt x="1011288" y="643902"/>
                  <a:pt x="923090" y="723287"/>
                  <a:pt x="923090" y="723287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EBE8C-7AA5-9E43-AFC8-C4E80311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4" y="4105920"/>
            <a:ext cx="6375400" cy="5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5181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Virtual demand bids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68" y="1600200"/>
            <a:ext cx="822960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Virtual bidders do not possess any physical generation or consumption asset. They bid or offer to </a:t>
            </a:r>
            <a:r>
              <a:rPr lang="en-US" b="1" dirty="0"/>
              <a:t>arbitrage</a:t>
            </a:r>
            <a:r>
              <a:rPr lang="en-US" dirty="0"/>
              <a:t> between day-ahead and real-time prices at various locations.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Virtual demand bid: Bid to buy power at day-ahead price at a particular zone and sell the same amount of power at the real-time price at the same zone. </a:t>
            </a:r>
          </a:p>
        </p:txBody>
      </p:sp>
    </p:spTree>
    <p:extLst>
      <p:ext uri="{BB962C8B-B14F-4D97-AF65-F5344CB8AC3E}">
        <p14:creationId xmlns:p14="http://schemas.microsoft.com/office/powerpoint/2010/main" val="172866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06" y="4136923"/>
            <a:ext cx="8436078" cy="1981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Lab 3: Given historical price spreads, design an algorithm to bid into NYISO’s </a:t>
            </a:r>
            <a:r>
              <a:rPr lang="en-US"/>
              <a:t>virtual bidding market.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85"/>
          <a:stretch/>
        </p:blipFill>
        <p:spPr>
          <a:xfrm>
            <a:off x="4343400" y="774657"/>
            <a:ext cx="4477364" cy="347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" y="680258"/>
            <a:ext cx="4634753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115665"/>
            <a:ext cx="809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Which (zone, hour) combination should we bid on?  How much?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C62B1-024C-2749-9E3C-2F822921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1" y="206984"/>
            <a:ext cx="6375400" cy="5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Energy deregulation led to the creation of power markets in the US in the 90’s.</a:t>
            </a:r>
          </a:p>
        </p:txBody>
      </p:sp>
      <p:pic>
        <p:nvPicPr>
          <p:cNvPr id="4" name="Picture 3" descr="elec-ovr-rto-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1"/>
            <a:ext cx="4936607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694954"/>
            <a:ext cx="6796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Public Utilities Regulatory Policies Act (PURPA) in 1978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Energy Policy Act of 1992 (EPAct92)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FERC Order No. 888 in 1996.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2819400"/>
            <a:ext cx="3048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Independent System Operator oversees the balance of demand </a:t>
            </a:r>
            <a:r>
              <a:rPr lang="en-US" sz="2800"/>
              <a:t>and supply of power within its footprint.</a:t>
            </a:r>
          </a:p>
        </p:txBody>
      </p:sp>
    </p:spTree>
    <p:extLst>
      <p:ext uri="{BB962C8B-B14F-4D97-AF65-F5344CB8AC3E}">
        <p14:creationId xmlns:p14="http://schemas.microsoft.com/office/powerpoint/2010/main" val="130869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charset="0"/>
                <a:ea typeface="Calibri" charset="0"/>
                <a:cs typeface="Calibri" charset="0"/>
              </a:rPr>
              <a:t>Basics of market operations: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latin typeface="Calibri" charset="0"/>
                <a:ea typeface="Calibri" charset="0"/>
                <a:cs typeface="Calibri" charset="0"/>
              </a:rPr>
              <a:t>supply offers and demand bids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50938" y="1885924"/>
            <a:ext cx="6944237" cy="4715049"/>
            <a:chOff x="1632078" y="3410440"/>
            <a:chExt cx="6842643" cy="3510012"/>
          </a:xfrm>
        </p:grpSpPr>
        <p:grpSp>
          <p:nvGrpSpPr>
            <p:cNvPr id="96" name="Group 95"/>
            <p:cNvGrpSpPr/>
            <p:nvPr/>
          </p:nvGrpSpPr>
          <p:grpSpPr>
            <a:xfrm>
              <a:off x="1632078" y="3537438"/>
              <a:ext cx="6422973" cy="3383014"/>
              <a:chOff x="1694951" y="3518536"/>
              <a:chExt cx="6422973" cy="3383014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1753431" y="6248400"/>
                <a:ext cx="6364493" cy="0"/>
              </a:xfrm>
              <a:prstGeom prst="straightConnector1">
                <a:avLst/>
              </a:prstGeom>
              <a:ln w="28575" cmpd="sng">
                <a:solidFill>
                  <a:srgbClr val="000000"/>
                </a:solidFill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48665" y="3518536"/>
                <a:ext cx="0" cy="2916608"/>
              </a:xfrm>
              <a:prstGeom prst="straightConnector1">
                <a:avLst/>
              </a:prstGeom>
              <a:ln w="28575" cmpd="sng">
                <a:solidFill>
                  <a:srgbClr val="000000"/>
                </a:solidFill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2571852" y="5419560"/>
                <a:ext cx="3881066" cy="702"/>
              </a:xfrm>
              <a:prstGeom prst="line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5476811" y="4683535"/>
                <a:ext cx="1" cy="1646768"/>
              </a:xfrm>
              <a:prstGeom prst="line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1694951" y="5149235"/>
                <a:ext cx="919286" cy="481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Calibri" charset="0"/>
                    <a:ea typeface="Calibri" charset="0"/>
                    <a:cs typeface="Calibri" charset="0"/>
                  </a:rPr>
                  <a:t>Market price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598177" y="6415236"/>
                <a:ext cx="1757267" cy="4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800">
                    <a:latin typeface="+mn-lt"/>
                    <a:cs typeface="Times New Roman"/>
                  </a:defRPr>
                </a:lvl1pPr>
              </a:lstStyle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Cleared demand </a:t>
                </a:r>
                <a:r>
                  <a:rPr lang="en-US">
                    <a:latin typeface="Calibri" charset="0"/>
                    <a:ea typeface="Calibri" charset="0"/>
                    <a:cs typeface="Calibri" charset="0"/>
                  </a:rPr>
                  <a:t>and supply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56748" y="3603477"/>
                <a:ext cx="714273" cy="252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$/MW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746160" y="3959662"/>
              <a:ext cx="1884064" cy="61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Stack of demand bids</a:t>
              </a:r>
              <a:endParaRPr lang="en-US" sz="2400" i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57926" y="3410440"/>
              <a:ext cx="1916795" cy="61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Stack of supply offers</a:t>
              </a:r>
              <a:endParaRPr lang="en-US" sz="2400" i="1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0" name="Slide Number Placeholder 3"/>
          <p:cNvSpPr txBox="1">
            <a:spLocks/>
          </p:cNvSpPr>
          <p:nvPr/>
        </p:nvSpPr>
        <p:spPr bwMode="auto">
          <a:xfrm>
            <a:off x="7216775" y="63865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7</a:t>
            </a:r>
          </a:p>
        </p:txBody>
      </p:sp>
      <p:sp>
        <p:nvSpPr>
          <p:cNvPr id="57" name="Freeform 56"/>
          <p:cNvSpPr/>
          <p:nvPr/>
        </p:nvSpPr>
        <p:spPr bwMode="auto">
          <a:xfrm>
            <a:off x="1905000" y="2832102"/>
            <a:ext cx="5017548" cy="2829922"/>
          </a:xfrm>
          <a:custGeom>
            <a:avLst/>
            <a:gdLst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41320 w 4429496"/>
              <a:gd name="connsiteY6" fmla="*/ 546265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29445 w 4429496"/>
              <a:gd name="connsiteY6" fmla="*/ 546265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41321 w 4429496"/>
              <a:gd name="connsiteY6" fmla="*/ 558140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  <a:gd name="connsiteX0" fmla="*/ 0 w 4429496"/>
              <a:gd name="connsiteY0" fmla="*/ 1104405 h 1104405"/>
              <a:gd name="connsiteX1" fmla="*/ 724395 w 4429496"/>
              <a:gd name="connsiteY1" fmla="*/ 1104405 h 1104405"/>
              <a:gd name="connsiteX2" fmla="*/ 724395 w 4429496"/>
              <a:gd name="connsiteY2" fmla="*/ 985652 h 1104405"/>
              <a:gd name="connsiteX3" fmla="*/ 1573481 w 4429496"/>
              <a:gd name="connsiteY3" fmla="*/ 985652 h 1104405"/>
              <a:gd name="connsiteX4" fmla="*/ 1573481 w 4429496"/>
              <a:gd name="connsiteY4" fmla="*/ 760020 h 1104405"/>
              <a:gd name="connsiteX5" fmla="*/ 2535382 w 4429496"/>
              <a:gd name="connsiteY5" fmla="*/ 765958 h 1104405"/>
              <a:gd name="connsiteX6" fmla="*/ 2534971 w 4429496"/>
              <a:gd name="connsiteY6" fmla="*/ 564490 h 1104405"/>
              <a:gd name="connsiteX7" fmla="*/ 3544785 w 4429496"/>
              <a:gd name="connsiteY7" fmla="*/ 552202 h 1104405"/>
              <a:gd name="connsiteX8" fmla="*/ 3544785 w 4429496"/>
              <a:gd name="connsiteY8" fmla="*/ 225631 h 1104405"/>
              <a:gd name="connsiteX9" fmla="*/ 4269179 w 4429496"/>
              <a:gd name="connsiteY9" fmla="*/ 225631 h 1104405"/>
              <a:gd name="connsiteX10" fmla="*/ 4269179 w 4429496"/>
              <a:gd name="connsiteY10" fmla="*/ 0 h 1104405"/>
              <a:gd name="connsiteX11" fmla="*/ 4429496 w 4429496"/>
              <a:gd name="connsiteY11" fmla="*/ 0 h 110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9496" h="1104405">
                <a:moveTo>
                  <a:pt x="0" y="1104405"/>
                </a:moveTo>
                <a:lnTo>
                  <a:pt x="724395" y="1104405"/>
                </a:lnTo>
                <a:lnTo>
                  <a:pt x="724395" y="985652"/>
                </a:lnTo>
                <a:lnTo>
                  <a:pt x="1573481" y="985652"/>
                </a:lnTo>
                <a:lnTo>
                  <a:pt x="1573481" y="760020"/>
                </a:lnTo>
                <a:lnTo>
                  <a:pt x="2535382" y="765958"/>
                </a:lnTo>
                <a:lnTo>
                  <a:pt x="2534971" y="564490"/>
                </a:lnTo>
                <a:lnTo>
                  <a:pt x="3544785" y="552202"/>
                </a:lnTo>
                <a:lnTo>
                  <a:pt x="3544785" y="225631"/>
                </a:lnTo>
                <a:lnTo>
                  <a:pt x="4269179" y="225631"/>
                </a:lnTo>
                <a:lnTo>
                  <a:pt x="4269179" y="0"/>
                </a:lnTo>
                <a:lnTo>
                  <a:pt x="4429496" y="0"/>
                </a:ln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91239" y="3485481"/>
            <a:ext cx="4608106" cy="2018739"/>
            <a:chOff x="2588691" y="3826400"/>
            <a:chExt cx="4608106" cy="2018739"/>
          </a:xfrm>
        </p:grpSpPr>
        <p:sp>
          <p:nvSpPr>
            <p:cNvPr id="61" name="Freeform 60"/>
            <p:cNvSpPr/>
            <p:nvPr/>
          </p:nvSpPr>
          <p:spPr bwMode="auto">
            <a:xfrm flipV="1">
              <a:off x="2588691" y="3826400"/>
              <a:ext cx="2342999" cy="1010622"/>
            </a:xfrm>
            <a:custGeom>
              <a:avLst/>
              <a:gdLst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0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29445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1 w 4429496"/>
                <a:gd name="connsiteY6" fmla="*/ 55814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34971 w 4429496"/>
                <a:gd name="connsiteY6" fmla="*/ 56449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496" h="1104405">
                  <a:moveTo>
                    <a:pt x="0" y="1104405"/>
                  </a:moveTo>
                  <a:lnTo>
                    <a:pt x="724395" y="1104405"/>
                  </a:lnTo>
                  <a:lnTo>
                    <a:pt x="724395" y="985652"/>
                  </a:lnTo>
                  <a:lnTo>
                    <a:pt x="1573481" y="985652"/>
                  </a:lnTo>
                  <a:lnTo>
                    <a:pt x="1573481" y="760020"/>
                  </a:lnTo>
                  <a:lnTo>
                    <a:pt x="2535382" y="765958"/>
                  </a:lnTo>
                  <a:lnTo>
                    <a:pt x="2534971" y="564490"/>
                  </a:lnTo>
                  <a:lnTo>
                    <a:pt x="3544785" y="552202"/>
                  </a:lnTo>
                  <a:lnTo>
                    <a:pt x="3544785" y="225631"/>
                  </a:lnTo>
                  <a:lnTo>
                    <a:pt x="4269179" y="225631"/>
                  </a:lnTo>
                  <a:lnTo>
                    <a:pt x="4269179" y="0"/>
                  </a:lnTo>
                  <a:lnTo>
                    <a:pt x="4429496" y="0"/>
                  </a:lnTo>
                </a:path>
              </a:pathLst>
            </a:cu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 flipV="1">
              <a:off x="4853798" y="4834517"/>
              <a:ext cx="2342999" cy="1010622"/>
            </a:xfrm>
            <a:custGeom>
              <a:avLst/>
              <a:gdLst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0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29445 w 4429496"/>
                <a:gd name="connsiteY6" fmla="*/ 546265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41321 w 4429496"/>
                <a:gd name="connsiteY6" fmla="*/ 55814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  <a:gd name="connsiteX0" fmla="*/ 0 w 4429496"/>
                <a:gd name="connsiteY0" fmla="*/ 1104405 h 1104405"/>
                <a:gd name="connsiteX1" fmla="*/ 724395 w 4429496"/>
                <a:gd name="connsiteY1" fmla="*/ 1104405 h 1104405"/>
                <a:gd name="connsiteX2" fmla="*/ 724395 w 4429496"/>
                <a:gd name="connsiteY2" fmla="*/ 985652 h 1104405"/>
                <a:gd name="connsiteX3" fmla="*/ 1573481 w 4429496"/>
                <a:gd name="connsiteY3" fmla="*/ 985652 h 1104405"/>
                <a:gd name="connsiteX4" fmla="*/ 1573481 w 4429496"/>
                <a:gd name="connsiteY4" fmla="*/ 760020 h 1104405"/>
                <a:gd name="connsiteX5" fmla="*/ 2535382 w 4429496"/>
                <a:gd name="connsiteY5" fmla="*/ 765958 h 1104405"/>
                <a:gd name="connsiteX6" fmla="*/ 2534971 w 4429496"/>
                <a:gd name="connsiteY6" fmla="*/ 564490 h 1104405"/>
                <a:gd name="connsiteX7" fmla="*/ 3544785 w 4429496"/>
                <a:gd name="connsiteY7" fmla="*/ 552202 h 1104405"/>
                <a:gd name="connsiteX8" fmla="*/ 3544785 w 4429496"/>
                <a:gd name="connsiteY8" fmla="*/ 225631 h 1104405"/>
                <a:gd name="connsiteX9" fmla="*/ 4269179 w 4429496"/>
                <a:gd name="connsiteY9" fmla="*/ 225631 h 1104405"/>
                <a:gd name="connsiteX10" fmla="*/ 4269179 w 4429496"/>
                <a:gd name="connsiteY10" fmla="*/ 0 h 1104405"/>
                <a:gd name="connsiteX11" fmla="*/ 4429496 w 4429496"/>
                <a:gd name="connsiteY11" fmla="*/ 0 h 110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496" h="1104405">
                  <a:moveTo>
                    <a:pt x="0" y="1104405"/>
                  </a:moveTo>
                  <a:lnTo>
                    <a:pt x="724395" y="1104405"/>
                  </a:lnTo>
                  <a:lnTo>
                    <a:pt x="724395" y="985652"/>
                  </a:lnTo>
                  <a:lnTo>
                    <a:pt x="1573481" y="985652"/>
                  </a:lnTo>
                  <a:lnTo>
                    <a:pt x="1573481" y="760020"/>
                  </a:lnTo>
                  <a:lnTo>
                    <a:pt x="2535382" y="765958"/>
                  </a:lnTo>
                  <a:lnTo>
                    <a:pt x="2534971" y="564490"/>
                  </a:lnTo>
                  <a:lnTo>
                    <a:pt x="3544785" y="552202"/>
                  </a:lnTo>
                  <a:lnTo>
                    <a:pt x="3544785" y="225631"/>
                  </a:lnTo>
                  <a:lnTo>
                    <a:pt x="4269179" y="225631"/>
                  </a:lnTo>
                  <a:lnTo>
                    <a:pt x="4269179" y="0"/>
                  </a:lnTo>
                  <a:lnTo>
                    <a:pt x="4429496" y="0"/>
                  </a:lnTo>
                </a:path>
              </a:pathLst>
            </a:cu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198206" y="5833609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MW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188" y="293282"/>
            <a:ext cx="397403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Day-ahead and real-time markets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0088" y="351643"/>
            <a:ext cx="4566712" cy="6063852"/>
            <a:chOff x="310088" y="351643"/>
            <a:chExt cx="4566712" cy="6063852"/>
          </a:xfrm>
        </p:grpSpPr>
        <p:grpSp>
          <p:nvGrpSpPr>
            <p:cNvPr id="22" name="Group 21"/>
            <p:cNvGrpSpPr/>
            <p:nvPr/>
          </p:nvGrpSpPr>
          <p:grpSpPr>
            <a:xfrm>
              <a:off x="310088" y="351643"/>
              <a:ext cx="4566712" cy="2697162"/>
              <a:chOff x="-24581" y="1417639"/>
              <a:chExt cx="4566712" cy="269716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-24581" y="1417639"/>
                <a:ext cx="4444181" cy="2697162"/>
                <a:chOff x="1010286" y="2056522"/>
                <a:chExt cx="6458988" cy="3917921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010286" y="5723587"/>
                  <a:ext cx="6458988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1918812" y="2056522"/>
                  <a:ext cx="0" cy="3917921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1840858" y="4610195"/>
                  <a:ext cx="3938689" cy="943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4788948" y="3621482"/>
                  <a:ext cx="1" cy="2212127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1927015" y="2170624"/>
                  <a:ext cx="1444660" cy="491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alibri" charset="0"/>
                      <a:ea typeface="Calibri" charset="0"/>
                      <a:cs typeface="Calibri" charset="0"/>
                    </a:rPr>
                    <a:t>$/MW</a:t>
                  </a:r>
                </a:p>
              </p:txBody>
            </p:sp>
            <p:sp>
              <p:nvSpPr>
                <p:cNvPr id="15" name="Freeform 14"/>
                <p:cNvSpPr/>
                <p:nvPr/>
              </p:nvSpPr>
              <p:spPr bwMode="auto">
                <a:xfrm>
                  <a:off x="1905000" y="2832102"/>
                  <a:ext cx="5017548" cy="28299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1891239" y="3485481"/>
                  <a:ext cx="4608106" cy="2018739"/>
                  <a:chOff x="2588691" y="3826400"/>
                  <a:chExt cx="4608106" cy="2018739"/>
                </a:xfrm>
              </p:grpSpPr>
              <p:sp>
                <p:nvSpPr>
                  <p:cNvPr id="17" name="Freeform 16"/>
                  <p:cNvSpPr/>
                  <p:nvPr/>
                </p:nvSpPr>
                <p:spPr bwMode="auto">
                  <a:xfrm flipV="1">
                    <a:off x="2588691" y="3826400"/>
                    <a:ext cx="2342999" cy="1010622"/>
                  </a:xfrm>
                  <a:custGeom>
                    <a:avLst/>
                    <a:gdLst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0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29445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1 w 4429496"/>
                      <a:gd name="connsiteY6" fmla="*/ 55814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34971 w 4429496"/>
                      <a:gd name="connsiteY6" fmla="*/ 56449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29496" h="1104405">
                        <a:moveTo>
                          <a:pt x="0" y="1104405"/>
                        </a:moveTo>
                        <a:lnTo>
                          <a:pt x="724395" y="1104405"/>
                        </a:lnTo>
                        <a:lnTo>
                          <a:pt x="724395" y="985652"/>
                        </a:lnTo>
                        <a:lnTo>
                          <a:pt x="1573481" y="985652"/>
                        </a:lnTo>
                        <a:lnTo>
                          <a:pt x="1573481" y="760020"/>
                        </a:lnTo>
                        <a:lnTo>
                          <a:pt x="2535382" y="765958"/>
                        </a:lnTo>
                        <a:lnTo>
                          <a:pt x="2534971" y="564490"/>
                        </a:lnTo>
                        <a:lnTo>
                          <a:pt x="3544785" y="552202"/>
                        </a:lnTo>
                        <a:lnTo>
                          <a:pt x="3544785" y="225631"/>
                        </a:lnTo>
                        <a:lnTo>
                          <a:pt x="4269179" y="225631"/>
                        </a:lnTo>
                        <a:lnTo>
                          <a:pt x="4269179" y="0"/>
                        </a:lnTo>
                        <a:lnTo>
                          <a:pt x="4429496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accent6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 bwMode="auto">
                  <a:xfrm flipV="1">
                    <a:off x="4853798" y="4834517"/>
                    <a:ext cx="2342999" cy="1010622"/>
                  </a:xfrm>
                  <a:custGeom>
                    <a:avLst/>
                    <a:gdLst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0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29445 w 4429496"/>
                      <a:gd name="connsiteY6" fmla="*/ 546265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41321 w 4429496"/>
                      <a:gd name="connsiteY6" fmla="*/ 55814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  <a:gd name="connsiteX0" fmla="*/ 0 w 4429496"/>
                      <a:gd name="connsiteY0" fmla="*/ 1104405 h 1104405"/>
                      <a:gd name="connsiteX1" fmla="*/ 724395 w 4429496"/>
                      <a:gd name="connsiteY1" fmla="*/ 1104405 h 1104405"/>
                      <a:gd name="connsiteX2" fmla="*/ 724395 w 4429496"/>
                      <a:gd name="connsiteY2" fmla="*/ 985652 h 1104405"/>
                      <a:gd name="connsiteX3" fmla="*/ 1573481 w 4429496"/>
                      <a:gd name="connsiteY3" fmla="*/ 985652 h 1104405"/>
                      <a:gd name="connsiteX4" fmla="*/ 1573481 w 4429496"/>
                      <a:gd name="connsiteY4" fmla="*/ 760020 h 1104405"/>
                      <a:gd name="connsiteX5" fmla="*/ 2535382 w 4429496"/>
                      <a:gd name="connsiteY5" fmla="*/ 765958 h 1104405"/>
                      <a:gd name="connsiteX6" fmla="*/ 2534971 w 4429496"/>
                      <a:gd name="connsiteY6" fmla="*/ 564490 h 1104405"/>
                      <a:gd name="connsiteX7" fmla="*/ 3544785 w 4429496"/>
                      <a:gd name="connsiteY7" fmla="*/ 552202 h 1104405"/>
                      <a:gd name="connsiteX8" fmla="*/ 3544785 w 4429496"/>
                      <a:gd name="connsiteY8" fmla="*/ 225631 h 1104405"/>
                      <a:gd name="connsiteX9" fmla="*/ 4269179 w 4429496"/>
                      <a:gd name="connsiteY9" fmla="*/ 225631 h 1104405"/>
                      <a:gd name="connsiteX10" fmla="*/ 4269179 w 4429496"/>
                      <a:gd name="connsiteY10" fmla="*/ 0 h 1104405"/>
                      <a:gd name="connsiteX11" fmla="*/ 4429496 w 4429496"/>
                      <a:gd name="connsiteY11" fmla="*/ 0 h 110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29496" h="1104405">
                        <a:moveTo>
                          <a:pt x="0" y="1104405"/>
                        </a:moveTo>
                        <a:lnTo>
                          <a:pt x="724395" y="1104405"/>
                        </a:lnTo>
                        <a:lnTo>
                          <a:pt x="724395" y="985652"/>
                        </a:lnTo>
                        <a:lnTo>
                          <a:pt x="1573481" y="985652"/>
                        </a:lnTo>
                        <a:lnTo>
                          <a:pt x="1573481" y="760020"/>
                        </a:lnTo>
                        <a:lnTo>
                          <a:pt x="2535382" y="765958"/>
                        </a:lnTo>
                        <a:lnTo>
                          <a:pt x="2534971" y="564490"/>
                        </a:lnTo>
                        <a:lnTo>
                          <a:pt x="3544785" y="552202"/>
                        </a:lnTo>
                        <a:lnTo>
                          <a:pt x="3544785" y="225631"/>
                        </a:lnTo>
                        <a:lnTo>
                          <a:pt x="4269179" y="225631"/>
                        </a:lnTo>
                        <a:lnTo>
                          <a:pt x="4269179" y="0"/>
                        </a:lnTo>
                        <a:lnTo>
                          <a:pt x="4429496" y="0"/>
                        </a:lnTo>
                      </a:path>
                    </a:pathLst>
                  </a:custGeom>
                  <a:noFill/>
                  <a:ln w="38100" cap="flat" cmpd="sng" algn="ctr">
                    <a:solidFill>
                      <a:schemeClr val="accent6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</p:grpSp>
          <p:sp>
            <p:nvSpPr>
              <p:cNvPr id="20" name="TextBox 19"/>
              <p:cNvSpPr txBox="1"/>
              <p:nvPr/>
            </p:nvSpPr>
            <p:spPr>
              <a:xfrm>
                <a:off x="3999995" y="3555037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Calibri" charset="0"/>
                    <a:ea typeface="Calibri" charset="0"/>
                    <a:cs typeface="Calibri" charset="0"/>
                  </a:rPr>
                  <a:t>MW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10088" y="3599559"/>
              <a:ext cx="4566712" cy="2815936"/>
              <a:chOff x="-24581" y="1417639"/>
              <a:chExt cx="4566712" cy="281593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-24581" y="1417639"/>
                <a:ext cx="4444181" cy="2815936"/>
                <a:chOff x="1010286" y="2056522"/>
                <a:chExt cx="6458988" cy="4090453"/>
              </a:xfrm>
            </p:grpSpPr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1010286" y="5723587"/>
                  <a:ext cx="6458988" cy="0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1918812" y="2056522"/>
                  <a:ext cx="0" cy="3917921"/>
                </a:xfrm>
                <a:prstGeom prst="straightConnector1">
                  <a:avLst/>
                </a:prstGeom>
                <a:ln w="28575" cmpd="sng">
                  <a:solidFill>
                    <a:srgbClr val="000000"/>
                  </a:solidFill>
                  <a:tailEnd type="arrow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1840859" y="4265266"/>
                  <a:ext cx="3938689" cy="943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5446285" y="3934848"/>
                  <a:ext cx="1" cy="2212127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1927015" y="2170624"/>
                  <a:ext cx="1444660" cy="491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alibri" charset="0"/>
                      <a:ea typeface="Calibri" charset="0"/>
                      <a:cs typeface="Calibri" charset="0"/>
                    </a:rPr>
                    <a:t>$/MW</a:t>
                  </a: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auto">
                <a:xfrm>
                  <a:off x="1905000" y="2832102"/>
                  <a:ext cx="5017548" cy="2829922"/>
                </a:xfrm>
                <a:custGeom>
                  <a:avLst/>
                  <a:gdLst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0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29445 w 4429496"/>
                    <a:gd name="connsiteY6" fmla="*/ 546265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41321 w 4429496"/>
                    <a:gd name="connsiteY6" fmla="*/ 55814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  <a:gd name="connsiteX0" fmla="*/ 0 w 4429496"/>
                    <a:gd name="connsiteY0" fmla="*/ 1104405 h 1104405"/>
                    <a:gd name="connsiteX1" fmla="*/ 724395 w 4429496"/>
                    <a:gd name="connsiteY1" fmla="*/ 1104405 h 1104405"/>
                    <a:gd name="connsiteX2" fmla="*/ 724395 w 4429496"/>
                    <a:gd name="connsiteY2" fmla="*/ 985652 h 1104405"/>
                    <a:gd name="connsiteX3" fmla="*/ 1573481 w 4429496"/>
                    <a:gd name="connsiteY3" fmla="*/ 985652 h 1104405"/>
                    <a:gd name="connsiteX4" fmla="*/ 1573481 w 4429496"/>
                    <a:gd name="connsiteY4" fmla="*/ 760020 h 1104405"/>
                    <a:gd name="connsiteX5" fmla="*/ 2535382 w 4429496"/>
                    <a:gd name="connsiteY5" fmla="*/ 765958 h 1104405"/>
                    <a:gd name="connsiteX6" fmla="*/ 2534971 w 4429496"/>
                    <a:gd name="connsiteY6" fmla="*/ 564490 h 1104405"/>
                    <a:gd name="connsiteX7" fmla="*/ 3544785 w 4429496"/>
                    <a:gd name="connsiteY7" fmla="*/ 552202 h 1104405"/>
                    <a:gd name="connsiteX8" fmla="*/ 3544785 w 4429496"/>
                    <a:gd name="connsiteY8" fmla="*/ 225631 h 1104405"/>
                    <a:gd name="connsiteX9" fmla="*/ 4269179 w 4429496"/>
                    <a:gd name="connsiteY9" fmla="*/ 225631 h 1104405"/>
                    <a:gd name="connsiteX10" fmla="*/ 4269179 w 4429496"/>
                    <a:gd name="connsiteY10" fmla="*/ 0 h 1104405"/>
                    <a:gd name="connsiteX11" fmla="*/ 4429496 w 4429496"/>
                    <a:gd name="connsiteY11" fmla="*/ 0 h 1104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29496" h="1104405">
                      <a:moveTo>
                        <a:pt x="0" y="1104405"/>
                      </a:moveTo>
                      <a:lnTo>
                        <a:pt x="724395" y="1104405"/>
                      </a:lnTo>
                      <a:lnTo>
                        <a:pt x="724395" y="985652"/>
                      </a:lnTo>
                      <a:lnTo>
                        <a:pt x="1573481" y="985652"/>
                      </a:lnTo>
                      <a:lnTo>
                        <a:pt x="1573481" y="760020"/>
                      </a:lnTo>
                      <a:lnTo>
                        <a:pt x="2535382" y="765958"/>
                      </a:lnTo>
                      <a:lnTo>
                        <a:pt x="2534971" y="564490"/>
                      </a:lnTo>
                      <a:lnTo>
                        <a:pt x="3544785" y="552202"/>
                      </a:lnTo>
                      <a:lnTo>
                        <a:pt x="3544785" y="225631"/>
                      </a:lnTo>
                      <a:lnTo>
                        <a:pt x="4269179" y="225631"/>
                      </a:lnTo>
                      <a:lnTo>
                        <a:pt x="4269179" y="0"/>
                      </a:lnTo>
                      <a:lnTo>
                        <a:pt x="4429496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3999995" y="3555037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Calibri" charset="0"/>
                    <a:ea typeface="Calibri" charset="0"/>
                    <a:cs typeface="Calibri" charset="0"/>
                  </a:rPr>
                  <a:t>MW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3362328" y="3977532"/>
              <a:ext cx="0" cy="2146496"/>
            </a:xfrm>
            <a:prstGeom prst="line">
              <a:avLst/>
            </a:prstGeom>
            <a:noFill/>
            <a:ln w="3810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TextBox 40"/>
          <p:cNvSpPr txBox="1"/>
          <p:nvPr/>
        </p:nvSpPr>
        <p:spPr>
          <a:xfrm>
            <a:off x="5059233" y="2029366"/>
            <a:ext cx="393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 each hour of a day, there are two markets held:</a:t>
            </a:r>
          </a:p>
          <a:p>
            <a:r>
              <a:rPr lang="en-US" sz="2400" dirty="0"/>
              <a:t>Day-ahead market that defines operations for each hour of the next day.</a:t>
            </a:r>
          </a:p>
          <a:p>
            <a:endParaRPr lang="en-US" sz="2400" dirty="0"/>
          </a:p>
          <a:p>
            <a:r>
              <a:rPr lang="en-US" sz="2400" dirty="0"/>
              <a:t>Real-time market that defines operations every 5 or 15 minutes on the operating 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8A739-1D79-514E-B892-9DADE183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4" y="1904838"/>
            <a:ext cx="697628" cy="338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3582E-6777-DA4B-B8B2-B63C44F4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4" y="4948140"/>
            <a:ext cx="666851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nyiso lmp heat map histor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17638"/>
            <a:ext cx="3810000" cy="3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Electricity prices are locational in nature: locational marginal prices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1792069"/>
            <a:ext cx="388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Fact.</a:t>
            </a:r>
            <a:r>
              <a:rPr lang="en-US" sz="2800" dirty="0"/>
              <a:t> Locational prices can even be negative!</a:t>
            </a:r>
          </a:p>
          <a:p>
            <a:endParaRPr lang="en-US" sz="2800" b="1" dirty="0"/>
          </a:p>
          <a:p>
            <a:r>
              <a:rPr lang="en-US" sz="2800" b="1" dirty="0"/>
              <a:t>Q.</a:t>
            </a:r>
            <a:r>
              <a:rPr lang="en-US" sz="2800" dirty="0"/>
              <a:t> How?</a:t>
            </a:r>
          </a:p>
        </p:txBody>
      </p:sp>
      <p:pic>
        <p:nvPicPr>
          <p:cNvPr id="7" name="Picture 3" descr="Picture 3"/>
          <p:cNvPicPr>
            <a:picLocks noChangeAspect="1"/>
          </p:cNvPicPr>
          <p:nvPr/>
        </p:nvPicPr>
        <p:blipFill rotWithShape="1">
          <a:blip r:embed="rId3">
            <a:extLst/>
          </a:blip>
          <a:srcRect l="3304" t="20758" r="7500" b="16417"/>
          <a:stretch/>
        </p:blipFill>
        <p:spPr>
          <a:xfrm>
            <a:off x="228600" y="3982382"/>
            <a:ext cx="6172200" cy="26177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475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38200" y="2209800"/>
            <a:ext cx="6705600" cy="4064718"/>
            <a:chOff x="838200" y="2209800"/>
            <a:chExt cx="6705600" cy="4064718"/>
          </a:xfrm>
        </p:grpSpPr>
        <p:sp>
          <p:nvSpPr>
            <p:cNvPr id="39" name="TextBox 38"/>
            <p:cNvSpPr txBox="1"/>
            <p:nvPr/>
          </p:nvSpPr>
          <p:spPr>
            <a:xfrm>
              <a:off x="838200" y="22098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Generation capacity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90600" y="5628187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504D"/>
                  </a:solidFill>
                </a:rPr>
                <a:t>Generation capacity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2200" y="5305021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Demand</a:t>
              </a:r>
            </a:p>
          </p:txBody>
        </p: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38030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40" name="Freeform 39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43" name="Freeform 42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24" name="Right Arrow 23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84174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168568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3410028" y="26292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411616" y="5816941"/>
            <a:ext cx="68580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99998" y="4318341"/>
            <a:ext cx="685800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3"/>
          <p:cNvGrpSpPr/>
          <p:nvPr/>
        </p:nvGrpSpPr>
        <p:grpSpPr>
          <a:xfrm>
            <a:off x="3755310" y="2521349"/>
            <a:ext cx="2288382" cy="1670786"/>
            <a:chOff x="2437606" y="2055811"/>
            <a:chExt cx="2288382" cy="167078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437606" y="2055812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707908" y="2243504"/>
              <a:ext cx="1670785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91000" y="3725009"/>
              <a:ext cx="534988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3752134" y="4344535"/>
            <a:ext cx="2291558" cy="1596291"/>
            <a:chOff x="2434430" y="2215297"/>
            <a:chExt cx="2291558" cy="159629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34430" y="3810000"/>
              <a:ext cx="46117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2745949" y="2364949"/>
              <a:ext cx="1594703" cy="129540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92588" y="2215297"/>
              <a:ext cx="533400" cy="15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2613104" y="2179621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98904" y="2521350"/>
            <a:ext cx="761206" cy="1171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89304" y="558871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75104" y="5931618"/>
            <a:ext cx="377030" cy="920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2134" y="2744335"/>
            <a:ext cx="156373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5311" y="5701847"/>
            <a:ext cx="153196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429750" y="4223090"/>
            <a:ext cx="2957511" cy="2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58"/>
          <p:cNvGrpSpPr/>
          <p:nvPr/>
        </p:nvGrpSpPr>
        <p:grpSpPr>
          <a:xfrm>
            <a:off x="6043692" y="4273832"/>
            <a:ext cx="836612" cy="571082"/>
            <a:chOff x="6097588" y="3352800"/>
            <a:chExt cx="836612" cy="571082"/>
          </a:xfrm>
        </p:grpSpPr>
        <p:cxnSp>
          <p:nvCxnSpPr>
            <p:cNvPr id="31" name="Straight Arrow Connector 30"/>
            <p:cNvCxnSpPr/>
            <p:nvPr/>
          </p:nvCxnSpPr>
          <p:spPr>
            <a:xfrm rot="16200000" flipH="1">
              <a:off x="6648658" y="3638340"/>
              <a:ext cx="571082" cy="1"/>
            </a:xfrm>
            <a:prstGeom prst="straightConnector1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7588" y="3352800"/>
              <a:ext cx="83661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81" y="1938321"/>
            <a:ext cx="7112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81" y="6160635"/>
            <a:ext cx="723900" cy="241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4" y="3963535"/>
            <a:ext cx="7239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04" y="2376035"/>
            <a:ext cx="203200" cy="292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04" y="5805035"/>
            <a:ext cx="2032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04" y="2312535"/>
            <a:ext cx="4445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204" y="5741535"/>
            <a:ext cx="457200" cy="35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383718" y="3911045"/>
            <a:ext cx="224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Line capacity = 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03800"/>
            <a:ext cx="203200" cy="3302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295400" y="2876979"/>
            <a:ext cx="4214892" cy="3220156"/>
            <a:chOff x="1295400" y="2876979"/>
            <a:chExt cx="4214892" cy="3220156"/>
          </a:xfrm>
        </p:grpSpPr>
        <p:grpSp>
          <p:nvGrpSpPr>
            <p:cNvPr id="6" name="Group 5"/>
            <p:cNvGrpSpPr/>
            <p:nvPr/>
          </p:nvGrpSpPr>
          <p:grpSpPr>
            <a:xfrm>
              <a:off x="3820836" y="2876979"/>
              <a:ext cx="1689456" cy="3063847"/>
              <a:chOff x="3820836" y="2876979"/>
              <a:chExt cx="1689456" cy="3063847"/>
            </a:xfrm>
          </p:grpSpPr>
          <p:sp>
            <p:nvSpPr>
              <p:cNvPr id="46" name="Freeform 45"/>
              <p:cNvSpPr/>
              <p:nvPr/>
            </p:nvSpPr>
            <p:spPr>
              <a:xfrm rot="8712492">
                <a:off x="3820836" y="2876979"/>
                <a:ext cx="1020236" cy="1960157"/>
              </a:xfrm>
              <a:custGeom>
                <a:avLst/>
                <a:gdLst>
                  <a:gd name="connsiteX0" fmla="*/ 76382 w 950311"/>
                  <a:gd name="connsiteY0" fmla="*/ 0 h 1637506"/>
                  <a:gd name="connsiteX1" fmla="*/ 76382 w 950311"/>
                  <a:gd name="connsiteY1" fmla="*/ 1622986 h 1637506"/>
                  <a:gd name="connsiteX2" fmla="*/ 870170 w 950311"/>
                  <a:gd name="connsiteY2" fmla="*/ 793852 h 1637506"/>
                  <a:gd name="connsiteX3" fmla="*/ 923090 w 950311"/>
                  <a:gd name="connsiteY3" fmla="*/ 723287 h 163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311" h="1637506">
                    <a:moveTo>
                      <a:pt x="76382" y="0"/>
                    </a:moveTo>
                    <a:cubicBezTo>
                      <a:pt x="10233" y="745338"/>
                      <a:pt x="-55916" y="1490677"/>
                      <a:pt x="76382" y="1622986"/>
                    </a:cubicBezTo>
                    <a:cubicBezTo>
                      <a:pt x="208680" y="1755295"/>
                      <a:pt x="729052" y="943802"/>
                      <a:pt x="870170" y="793852"/>
                    </a:cubicBezTo>
                    <a:cubicBezTo>
                      <a:pt x="1011288" y="643902"/>
                      <a:pt x="923090" y="723287"/>
                      <a:pt x="923090" y="723287"/>
                    </a:cubicBezTo>
                  </a:path>
                </a:pathLst>
              </a:cu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flipV="1">
                <a:off x="4545853" y="4844914"/>
                <a:ext cx="964439" cy="1095912"/>
              </a:xfrm>
              <a:custGeom>
                <a:avLst/>
                <a:gdLst>
                  <a:gd name="connsiteX0" fmla="*/ 0 w 864347"/>
                  <a:gd name="connsiteY0" fmla="*/ 0 h 1076110"/>
                  <a:gd name="connsiteX1" fmla="*/ 864347 w 864347"/>
                  <a:gd name="connsiteY1" fmla="*/ 1076110 h 1076110"/>
                  <a:gd name="connsiteX2" fmla="*/ 864347 w 864347"/>
                  <a:gd name="connsiteY2" fmla="*/ 1076110 h 10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4347" h="1076110">
                    <a:moveTo>
                      <a:pt x="0" y="0"/>
                    </a:moveTo>
                    <a:lnTo>
                      <a:pt x="864347" y="1076110"/>
                    </a:lnTo>
                    <a:lnTo>
                      <a:pt x="864347" y="1076110"/>
                    </a:lnTo>
                  </a:path>
                </a:pathLst>
              </a:custGeom>
              <a:ln w="57150" cmpd="sng">
                <a:solidFill>
                  <a:srgbClr val="008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07381" y="5479161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60110" y="3043535"/>
                <a:ext cx="34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</p:grpSp>
        <p:sp>
          <p:nvSpPr>
            <p:cNvPr id="53" name="Right Arrow 52"/>
            <p:cNvSpPr/>
            <p:nvPr/>
          </p:nvSpPr>
          <p:spPr>
            <a:xfrm>
              <a:off x="1295400" y="5787120"/>
              <a:ext cx="838200" cy="310015"/>
            </a:xfrm>
            <a:prstGeom prst="rightArrow">
              <a:avLst/>
            </a:prstGeom>
            <a:solidFill>
              <a:srgbClr val="008000"/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130986" y="4033155"/>
            <a:ext cx="1050614" cy="1300845"/>
            <a:chOff x="4216860" y="3897495"/>
            <a:chExt cx="1050614" cy="1300845"/>
          </a:xfrm>
        </p:grpSpPr>
        <p:sp>
          <p:nvSpPr>
            <p:cNvPr id="56" name="Freeform 55"/>
            <p:cNvSpPr/>
            <p:nvPr/>
          </p:nvSpPr>
          <p:spPr>
            <a:xfrm rot="20946907">
              <a:off x="4216860" y="3897495"/>
              <a:ext cx="1050614" cy="1300845"/>
            </a:xfrm>
            <a:custGeom>
              <a:avLst/>
              <a:gdLst>
                <a:gd name="connsiteX0" fmla="*/ 76382 w 950311"/>
                <a:gd name="connsiteY0" fmla="*/ 0 h 1637506"/>
                <a:gd name="connsiteX1" fmla="*/ 76382 w 950311"/>
                <a:gd name="connsiteY1" fmla="*/ 1622986 h 1637506"/>
                <a:gd name="connsiteX2" fmla="*/ 870170 w 950311"/>
                <a:gd name="connsiteY2" fmla="*/ 793852 h 1637506"/>
                <a:gd name="connsiteX3" fmla="*/ 923090 w 950311"/>
                <a:gd name="connsiteY3" fmla="*/ 723287 h 16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311" h="1637506">
                  <a:moveTo>
                    <a:pt x="76382" y="0"/>
                  </a:moveTo>
                  <a:cubicBezTo>
                    <a:pt x="10233" y="745338"/>
                    <a:pt x="-55916" y="1490677"/>
                    <a:pt x="76382" y="1622986"/>
                  </a:cubicBezTo>
                  <a:cubicBezTo>
                    <a:pt x="208680" y="1755295"/>
                    <a:pt x="729052" y="943802"/>
                    <a:pt x="870170" y="793852"/>
                  </a:cubicBezTo>
                  <a:cubicBezTo>
                    <a:pt x="1011288" y="643902"/>
                    <a:pt x="923090" y="723287"/>
                    <a:pt x="923090" y="723287"/>
                  </a:cubicBez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97781" y="45675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45853" y="2590800"/>
            <a:ext cx="864347" cy="1076110"/>
            <a:chOff x="4545853" y="2590800"/>
            <a:chExt cx="864347" cy="1076110"/>
          </a:xfrm>
          <a:effectLst/>
        </p:grpSpPr>
        <p:sp>
          <p:nvSpPr>
            <p:cNvPr id="59" name="Freeform 58"/>
            <p:cNvSpPr/>
            <p:nvPr/>
          </p:nvSpPr>
          <p:spPr>
            <a:xfrm>
              <a:off x="4545853" y="2590800"/>
              <a:ext cx="864347" cy="1076110"/>
            </a:xfrm>
            <a:custGeom>
              <a:avLst/>
              <a:gdLst>
                <a:gd name="connsiteX0" fmla="*/ 0 w 864347"/>
                <a:gd name="connsiteY0" fmla="*/ 0 h 1076110"/>
                <a:gd name="connsiteX1" fmla="*/ 864347 w 864347"/>
                <a:gd name="connsiteY1" fmla="*/ 1076110 h 1076110"/>
                <a:gd name="connsiteX2" fmla="*/ 864347 w 864347"/>
                <a:gd name="connsiteY2" fmla="*/ 1076110 h 10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47" h="1076110">
                  <a:moveTo>
                    <a:pt x="0" y="0"/>
                  </a:moveTo>
                  <a:lnTo>
                    <a:pt x="864347" y="1076110"/>
                  </a:lnTo>
                  <a:lnTo>
                    <a:pt x="864347" y="1076110"/>
                  </a:lnTo>
                </a:path>
              </a:pathLst>
            </a:custGeom>
            <a:ln w="57150" cmpd="sng">
              <a:solidFill>
                <a:srgbClr val="FF66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58371" y="267541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95400" y="1915180"/>
            <a:ext cx="838200" cy="752955"/>
            <a:chOff x="1295400" y="1915180"/>
            <a:chExt cx="838200" cy="752955"/>
          </a:xfrm>
        </p:grpSpPr>
        <p:sp>
          <p:nvSpPr>
            <p:cNvPr id="62" name="Right Arrow 61"/>
            <p:cNvSpPr/>
            <p:nvPr/>
          </p:nvSpPr>
          <p:spPr>
            <a:xfrm>
              <a:off x="1295400" y="2376035"/>
              <a:ext cx="838200" cy="2921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57150" cmpd="sng">
              <a:noFill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24000" y="191518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3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538343" y="533400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274638"/>
            <a:ext cx="670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Why is location important in electricity markets?</a:t>
            </a:r>
          </a:p>
        </p:txBody>
      </p:sp>
    </p:spTree>
    <p:extLst>
      <p:ext uri="{BB962C8B-B14F-4D97-AF65-F5344CB8AC3E}">
        <p14:creationId xmlns:p14="http://schemas.microsoft.com/office/powerpoint/2010/main" val="167871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84748</TotalTime>
  <Words>462</Words>
  <Application>Microsoft Macintosh PowerPoint</Application>
  <PresentationFormat>On-screen Show (4:3)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Class 3.2: Virtual bidding in wholesale electricity markets</vt:lpstr>
      <vt:lpstr>Energy deregulation led to the creation of power markets in the US in the 90’s.</vt:lpstr>
      <vt:lpstr>Basics of market operations:  supply offers and demand bids</vt:lpstr>
      <vt:lpstr>Day-ahead and real-time markets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Zonal electricity prices in NYISO’s footprint</vt:lpstr>
      <vt:lpstr>Virtual demand bids</vt:lpstr>
      <vt:lpstr>Lab 3: Given historical price spreads, design an algorithm to bid into NYISO’s virtual bidding market.</vt:lpstr>
    </vt:vector>
  </TitlesOfParts>
  <Company>California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optimization to power systems and electricity markets</dc:title>
  <dc:creator>Subhonmesh Bose</dc:creator>
  <cp:lastModifiedBy>Bose, Subhonmesh</cp:lastModifiedBy>
  <cp:revision>2894</cp:revision>
  <cp:lastPrinted>2015-03-02T03:44:49Z</cp:lastPrinted>
  <dcterms:created xsi:type="dcterms:W3CDTF">2013-05-14T17:47:07Z</dcterms:created>
  <dcterms:modified xsi:type="dcterms:W3CDTF">2018-11-29T17:29:45Z</dcterms:modified>
</cp:coreProperties>
</file>